
<file path=[Content_Types].xml><?xml version="1.0" encoding="utf-8"?>
<Types xmlns="http://schemas.openxmlformats.org/package/2006/content-types">
  <Default Extension="fntdata" ContentType="application/x-fontdata"/>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
  </p:notesMasterIdLst>
  <p:sldIdLst>
    <p:sldId id="256" r:id="rId2"/>
    <p:sldId id="257" r:id="rId3"/>
  </p:sldIdLst>
  <p:sldSz cx="9144000" cy="5143500" type="screen16x9"/>
  <p:notesSz cx="6858000" cy="9144000"/>
  <p:embeddedFontLst>
    <p:embeddedFont>
      <p:font typeface="Google Sans" panose="020B0604020202020204" charset="0"/>
      <p:regular r:id="rId5"/>
      <p:bold r:id="rId6"/>
      <p:italic r:id="rId7"/>
      <p:boldItalic r:id="rId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3" Type="http://schemas.openxmlformats.org/officeDocument/2006/relationships/slide" Target="slides/slide2.xml"/><Relationship Id="rId7" Type="http://schemas.openxmlformats.org/officeDocument/2006/relationships/font" Target="fonts/font3.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theme" Target="theme/theme1.xml"/><Relationship Id="rId5" Type="http://schemas.openxmlformats.org/officeDocument/2006/relationships/font" Target="fonts/font1.fntdata"/><Relationship Id="rId10" Type="http://schemas.openxmlformats.org/officeDocument/2006/relationships/viewProps" Target="viewProps.xml"/><Relationship Id="rId4" Type="http://schemas.openxmlformats.org/officeDocument/2006/relationships/notesMaster" Target="notesMasters/notesMaster1.xml"/><Relationship Id="rId9" Type="http://schemas.openxmlformats.org/officeDocument/2006/relationships/presProps" Target="presProps.xml"/></Relationships>
</file>

<file path=ppt/media/image1.png>
</file>

<file path=ppt/media/image2.png>
</file>

<file path=ppt/media/image3.png>
</file>

<file path=ppt/media/image4.png>
</file>

<file path=ppt/media/model3d1.glb>
</file>

<file path=ppt/media/model3d2.glb>
</file>

<file path=ppt/media/model3d3.glb>
</file>

<file path=ppt/media/model3d4.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575303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9"/>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17/06/relationships/model3d" Target="../media/model3d2.glb"/><Relationship Id="rId7" Type="http://schemas.microsoft.com/office/2017/06/relationships/model3d" Target="../media/model3d4.glb"/><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5" Type="http://schemas.microsoft.com/office/2017/06/relationships/model3d" Target="../media/model3d3.glb"/><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p:nvPr/>
        </p:nvSpPr>
        <p:spPr>
          <a:xfrm>
            <a:off x="263846" y="234102"/>
            <a:ext cx="2758200" cy="2758200"/>
          </a:xfrm>
          <a:prstGeom prst="rect">
            <a:avLst/>
          </a:prstGeom>
          <a:solidFill>
            <a:schemeClr val="tx2">
              <a:lumMod val="90000"/>
            </a:scheme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a:solidFill>
                <a:srgbClr val="000000"/>
              </a:solidFill>
              <a:latin typeface="Google Sans"/>
              <a:ea typeface="Google Sans"/>
              <a:cs typeface="Google Sans"/>
              <a:sym typeface="Google Sans"/>
            </a:endParaRPr>
          </a:p>
        </p:txBody>
      </p:sp>
      <p:sp>
        <p:nvSpPr>
          <p:cNvPr id="55" name="Google Shape;55;p13"/>
          <p:cNvSpPr txBox="1"/>
          <p:nvPr/>
        </p:nvSpPr>
        <p:spPr>
          <a:xfrm>
            <a:off x="451450" y="3219525"/>
            <a:ext cx="2758200" cy="471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 sz="1900" b="1" dirty="0">
                <a:solidFill>
                  <a:srgbClr val="1967D2"/>
                </a:solidFill>
                <a:latin typeface="Google Sans"/>
                <a:ea typeface="Google Sans"/>
                <a:cs typeface="Google Sans"/>
                <a:sym typeface="Google Sans"/>
              </a:rPr>
              <a:t>Beth</a:t>
            </a:r>
            <a:endParaRPr sz="1800" b="1" i="0" u="none" strike="noStrike" cap="none" dirty="0">
              <a:solidFill>
                <a:srgbClr val="1967D2"/>
              </a:solidFill>
              <a:latin typeface="Google Sans"/>
              <a:ea typeface="Google Sans"/>
              <a:cs typeface="Google Sans"/>
              <a:sym typeface="Google Sans"/>
            </a:endParaRPr>
          </a:p>
        </p:txBody>
      </p:sp>
      <p:sp>
        <p:nvSpPr>
          <p:cNvPr id="56" name="Google Shape;56;p13"/>
          <p:cNvSpPr txBox="1"/>
          <p:nvPr/>
        </p:nvSpPr>
        <p:spPr>
          <a:xfrm>
            <a:off x="323950" y="3614500"/>
            <a:ext cx="1501800" cy="1217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Google Sans"/>
                <a:ea typeface="Google Sans"/>
                <a:cs typeface="Google Sans"/>
                <a:sym typeface="Google Sans"/>
              </a:rPr>
              <a:t>Age: </a:t>
            </a:r>
            <a:endParaRPr sz="1400" b="1" i="0" u="none" strike="noStrike" cap="none" dirty="0">
              <a:solidFill>
                <a:srgbClr val="000000"/>
              </a:solidFill>
              <a:latin typeface="Google Sans"/>
              <a:ea typeface="Google Sans"/>
              <a:cs typeface="Google Sans"/>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Google Sans"/>
                <a:ea typeface="Google Sans"/>
                <a:cs typeface="Google Sans"/>
                <a:sym typeface="Google Sans"/>
              </a:rPr>
              <a:t>Education: </a:t>
            </a:r>
            <a:endParaRPr sz="1400" b="1" i="0" u="none" strike="noStrike" cap="none" dirty="0">
              <a:solidFill>
                <a:srgbClr val="000000"/>
              </a:solidFill>
              <a:latin typeface="Google Sans"/>
              <a:ea typeface="Google Sans"/>
              <a:cs typeface="Google Sans"/>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Google Sans"/>
                <a:ea typeface="Google Sans"/>
                <a:cs typeface="Google Sans"/>
                <a:sym typeface="Google Sans"/>
              </a:rPr>
              <a:t>Hometown: </a:t>
            </a:r>
            <a:endParaRPr sz="1400" b="1" i="0" u="none" strike="noStrike" cap="none" dirty="0">
              <a:solidFill>
                <a:srgbClr val="000000"/>
              </a:solidFill>
              <a:latin typeface="Google Sans"/>
              <a:ea typeface="Google Sans"/>
              <a:cs typeface="Google Sans"/>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Google Sans"/>
                <a:ea typeface="Google Sans"/>
                <a:cs typeface="Google Sans"/>
                <a:sym typeface="Google Sans"/>
              </a:rPr>
              <a:t>Family: </a:t>
            </a:r>
            <a:endParaRPr sz="1400" b="1" i="0" u="none" strike="noStrike" cap="none" dirty="0">
              <a:solidFill>
                <a:srgbClr val="000000"/>
              </a:solidFill>
              <a:latin typeface="Google Sans"/>
              <a:ea typeface="Google Sans"/>
              <a:cs typeface="Google Sans"/>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Google Sans"/>
                <a:ea typeface="Google Sans"/>
                <a:cs typeface="Google Sans"/>
                <a:sym typeface="Google Sans"/>
              </a:rPr>
              <a:t>Occupation:</a:t>
            </a:r>
            <a:endParaRPr sz="1400" b="1" i="0" u="none" strike="noStrike" cap="none" dirty="0">
              <a:solidFill>
                <a:srgbClr val="000000"/>
              </a:solidFill>
              <a:latin typeface="Google Sans"/>
              <a:ea typeface="Google Sans"/>
              <a:cs typeface="Google Sans"/>
              <a:sym typeface="Google Sans"/>
            </a:endParaRPr>
          </a:p>
          <a:p>
            <a:pPr marL="0" marR="0" lvl="0" indent="0" algn="r" rtl="0">
              <a:lnSpc>
                <a:spcPct val="100000"/>
              </a:lnSpc>
              <a:spcBef>
                <a:spcPts val="0"/>
              </a:spcBef>
              <a:spcAft>
                <a:spcPts val="0"/>
              </a:spcAft>
              <a:buClr>
                <a:srgbClr val="000000"/>
              </a:buClr>
              <a:buSzPts val="1400"/>
              <a:buFont typeface="Arial"/>
              <a:buNone/>
            </a:pPr>
            <a:endParaRPr sz="1400" b="1" i="0" u="none" strike="noStrike" cap="none" dirty="0">
              <a:solidFill>
                <a:srgbClr val="000000"/>
              </a:solidFill>
              <a:latin typeface="Google Sans"/>
              <a:ea typeface="Google Sans"/>
              <a:cs typeface="Google Sans"/>
              <a:sym typeface="Google Sans"/>
            </a:endParaRPr>
          </a:p>
        </p:txBody>
      </p:sp>
      <p:sp>
        <p:nvSpPr>
          <p:cNvPr id="57" name="Google Shape;57;p13"/>
          <p:cNvSpPr txBox="1"/>
          <p:nvPr/>
        </p:nvSpPr>
        <p:spPr>
          <a:xfrm>
            <a:off x="1705737" y="2998516"/>
            <a:ext cx="1817400" cy="12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dirty="0">
              <a:solidFill>
                <a:srgbClr val="000000"/>
              </a:solidFill>
              <a:latin typeface="Google Sans"/>
              <a:ea typeface="Google Sans"/>
              <a:cs typeface="Google Sans"/>
              <a:sym typeface="Google Sans"/>
            </a:endParaRPr>
          </a:p>
          <a:p>
            <a:pPr marL="0" marR="0" lvl="0" indent="0" algn="l" rtl="0">
              <a:lnSpc>
                <a:spcPct val="100000"/>
              </a:lnSpc>
              <a:spcBef>
                <a:spcPts val="0"/>
              </a:spcBef>
              <a:spcAft>
                <a:spcPts val="0"/>
              </a:spcAft>
              <a:buClr>
                <a:schemeClr val="dk1"/>
              </a:buClr>
              <a:buSzPts val="1100"/>
              <a:buFont typeface="Arial"/>
              <a:buNone/>
            </a:pPr>
            <a:endParaRPr sz="1400" i="0" u="none" strike="noStrike" cap="none" dirty="0">
              <a:solidFill>
                <a:schemeClr val="dk1"/>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400"/>
              <a:buFont typeface="Arial"/>
              <a:buNone/>
            </a:pPr>
            <a:endParaRPr sz="1400" i="0" u="none" strike="noStrike" cap="none" dirty="0">
              <a:solidFill>
                <a:srgbClr val="000000"/>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400"/>
              <a:buFont typeface="Arial"/>
              <a:buNone/>
            </a:pPr>
            <a:r>
              <a:rPr lang="en-US" dirty="0">
                <a:latin typeface="Google Sans"/>
                <a:ea typeface="Google Sans"/>
                <a:cs typeface="Google Sans"/>
                <a:sym typeface="Google Sans"/>
              </a:rPr>
              <a:t>35</a:t>
            </a:r>
          </a:p>
          <a:p>
            <a:pPr marL="0" marR="0" lvl="0" indent="0" algn="l" rtl="0">
              <a:lnSpc>
                <a:spcPct val="100000"/>
              </a:lnSpc>
              <a:spcBef>
                <a:spcPts val="0"/>
              </a:spcBef>
              <a:spcAft>
                <a:spcPts val="0"/>
              </a:spcAft>
              <a:buClr>
                <a:srgbClr val="000000"/>
              </a:buClr>
              <a:buSzPts val="1400"/>
              <a:buFont typeface="Arial"/>
              <a:buNone/>
            </a:pPr>
            <a:r>
              <a:rPr lang="en-US" dirty="0">
                <a:latin typeface="Google Sans"/>
                <a:ea typeface="Google Sans"/>
                <a:cs typeface="Google Sans"/>
                <a:sym typeface="Google Sans"/>
              </a:rPr>
              <a:t>Associate, License</a:t>
            </a:r>
            <a:endParaRPr lang="en-US" sz="1400" i="0" u="none" strike="noStrike" cap="none" dirty="0">
              <a:solidFill>
                <a:srgbClr val="000000"/>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400"/>
              <a:buFont typeface="Arial"/>
              <a:buNone/>
            </a:pPr>
            <a:r>
              <a:rPr lang="en-US" sz="1400" i="0" u="none" strike="noStrike" cap="none" dirty="0">
                <a:solidFill>
                  <a:srgbClr val="000000"/>
                </a:solidFill>
                <a:latin typeface="Google Sans"/>
                <a:ea typeface="Google Sans"/>
                <a:cs typeface="Google Sans"/>
                <a:sym typeface="Google Sans"/>
              </a:rPr>
              <a:t>Milwaukee, WI</a:t>
            </a:r>
          </a:p>
          <a:p>
            <a:pPr marL="0" marR="0" lvl="0" indent="0" algn="l" rtl="0">
              <a:lnSpc>
                <a:spcPct val="100000"/>
              </a:lnSpc>
              <a:spcBef>
                <a:spcPts val="0"/>
              </a:spcBef>
              <a:spcAft>
                <a:spcPts val="0"/>
              </a:spcAft>
              <a:buClr>
                <a:srgbClr val="000000"/>
              </a:buClr>
              <a:buSzPts val="1400"/>
              <a:buFont typeface="Arial"/>
              <a:buNone/>
            </a:pPr>
            <a:r>
              <a:rPr lang="en-US" dirty="0">
                <a:latin typeface="Google Sans"/>
                <a:ea typeface="Google Sans"/>
                <a:cs typeface="Google Sans"/>
                <a:sym typeface="Google Sans"/>
              </a:rPr>
              <a:t>Married, 2 Kids</a:t>
            </a:r>
          </a:p>
          <a:p>
            <a:pPr marL="0" marR="0" lvl="0" indent="0" algn="l" rtl="0">
              <a:lnSpc>
                <a:spcPct val="100000"/>
              </a:lnSpc>
              <a:spcBef>
                <a:spcPts val="0"/>
              </a:spcBef>
              <a:spcAft>
                <a:spcPts val="0"/>
              </a:spcAft>
              <a:buClr>
                <a:srgbClr val="000000"/>
              </a:buClr>
              <a:buSzPts val="1400"/>
              <a:buFont typeface="Arial"/>
              <a:buNone/>
            </a:pPr>
            <a:r>
              <a:rPr lang="en-US" sz="1400" i="0" u="none" strike="noStrike" cap="none" dirty="0">
                <a:solidFill>
                  <a:srgbClr val="000000"/>
                </a:solidFill>
                <a:latin typeface="Google Sans"/>
                <a:ea typeface="Google Sans"/>
                <a:cs typeface="Google Sans"/>
                <a:sym typeface="Google Sans"/>
              </a:rPr>
              <a:t>Xray Technician</a:t>
            </a:r>
            <a:endParaRPr sz="1400" i="0" u="none" strike="noStrike" cap="none" dirty="0">
              <a:solidFill>
                <a:srgbClr val="000000"/>
              </a:solidFill>
              <a:latin typeface="Google Sans"/>
              <a:ea typeface="Google Sans"/>
              <a:cs typeface="Google Sans"/>
              <a:sym typeface="Google Sans"/>
            </a:endParaRPr>
          </a:p>
        </p:txBody>
      </p:sp>
      <p:sp>
        <p:nvSpPr>
          <p:cNvPr id="58" name="Google Shape;58;p13"/>
          <p:cNvSpPr txBox="1"/>
          <p:nvPr/>
        </p:nvSpPr>
        <p:spPr>
          <a:xfrm>
            <a:off x="3651375" y="357249"/>
            <a:ext cx="5035800" cy="90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i="1" u="none" strike="noStrike" cap="none" dirty="0">
                <a:solidFill>
                  <a:srgbClr val="000000"/>
                </a:solidFill>
                <a:latin typeface="Google Sans"/>
                <a:ea typeface="Google Sans"/>
                <a:cs typeface="Google Sans"/>
                <a:sym typeface="Google Sans"/>
              </a:rPr>
              <a:t>“Every day is go, go, go; I never have a moment to go to the store to buy what I need. I am exhausted!” </a:t>
            </a:r>
            <a:endParaRPr sz="1800" i="1" u="none" strike="noStrike" cap="none" dirty="0">
              <a:solidFill>
                <a:srgbClr val="000000"/>
              </a:solidFill>
              <a:latin typeface="Google Sans"/>
              <a:ea typeface="Google Sans"/>
              <a:cs typeface="Google Sans"/>
              <a:sym typeface="Google Sans"/>
            </a:endParaRPr>
          </a:p>
        </p:txBody>
      </p:sp>
      <p:sp>
        <p:nvSpPr>
          <p:cNvPr id="59" name="Google Shape;59;p13"/>
          <p:cNvSpPr txBox="1"/>
          <p:nvPr/>
        </p:nvSpPr>
        <p:spPr>
          <a:xfrm>
            <a:off x="3651375" y="1439962"/>
            <a:ext cx="2522700" cy="1933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600" b="1" i="0" u="none" strike="noStrike" cap="none" dirty="0">
                <a:solidFill>
                  <a:srgbClr val="196702"/>
                </a:solidFill>
                <a:latin typeface="Google Sans"/>
                <a:ea typeface="Google Sans"/>
                <a:cs typeface="Google Sans"/>
                <a:sym typeface="Google Sans"/>
              </a:rPr>
              <a:t>Goals</a:t>
            </a:r>
            <a:r>
              <a:rPr lang="en" i="0" u="none" strike="noStrike" cap="none" dirty="0">
                <a:solidFill>
                  <a:srgbClr val="000000"/>
                </a:solidFill>
                <a:latin typeface="Google Sans"/>
                <a:ea typeface="Google Sans"/>
                <a:cs typeface="Google Sans"/>
                <a:sym typeface="Google Sans"/>
              </a:rPr>
              <a:t> </a:t>
            </a:r>
            <a:endParaRPr i="0" u="none" strike="noStrike" cap="none" dirty="0">
              <a:solidFill>
                <a:srgbClr val="000000"/>
              </a:solidFill>
              <a:latin typeface="Google Sans"/>
              <a:ea typeface="Google Sans"/>
              <a:cs typeface="Google Sans"/>
              <a:sym typeface="Google Sans"/>
            </a:endParaRPr>
          </a:p>
          <a:p>
            <a:pPr marL="457200" marR="0" lvl="0" indent="-317500" algn="l" rtl="0">
              <a:lnSpc>
                <a:spcPct val="100000"/>
              </a:lnSpc>
              <a:spcBef>
                <a:spcPts val="0"/>
              </a:spcBef>
              <a:spcAft>
                <a:spcPts val="0"/>
              </a:spcAft>
              <a:buClr>
                <a:srgbClr val="000000"/>
              </a:buClr>
              <a:buSzPts val="1400"/>
              <a:buFont typeface="Google Sans"/>
              <a:buChar char="●"/>
            </a:pPr>
            <a:r>
              <a:rPr lang="en-US" sz="1200" dirty="0">
                <a:latin typeface="Google Sans"/>
                <a:ea typeface="Google Sans"/>
                <a:cs typeface="Google Sans"/>
                <a:sym typeface="Google Sans"/>
              </a:rPr>
              <a:t>She w</a:t>
            </a:r>
            <a:r>
              <a:rPr lang="en-US" sz="1200" i="0" u="none" strike="noStrike" cap="none" dirty="0">
                <a:solidFill>
                  <a:srgbClr val="000000"/>
                </a:solidFill>
                <a:latin typeface="Google Sans"/>
                <a:ea typeface="Google Sans"/>
                <a:cs typeface="Google Sans"/>
                <a:sym typeface="Google Sans"/>
              </a:rPr>
              <a:t>ants a convenient way to purchase candles without the hassle of going to a physical store.</a:t>
            </a:r>
          </a:p>
          <a:p>
            <a:pPr marL="457200" marR="0" lvl="0" indent="-317500" algn="l" rtl="0">
              <a:lnSpc>
                <a:spcPct val="100000"/>
              </a:lnSpc>
              <a:spcBef>
                <a:spcPts val="0"/>
              </a:spcBef>
              <a:spcAft>
                <a:spcPts val="0"/>
              </a:spcAft>
              <a:buClr>
                <a:srgbClr val="000000"/>
              </a:buClr>
              <a:buSzPts val="1400"/>
              <a:buFont typeface="Google Sans"/>
              <a:buChar char="●"/>
            </a:pPr>
            <a:r>
              <a:rPr lang="en-US" sz="1200" i="0" u="none" strike="noStrike" cap="none" dirty="0">
                <a:solidFill>
                  <a:srgbClr val="000000"/>
                </a:solidFill>
                <a:latin typeface="Google Sans"/>
                <a:ea typeface="Google Sans"/>
                <a:cs typeface="Google Sans"/>
                <a:sym typeface="Google Sans"/>
              </a:rPr>
              <a:t>She values time efficiency as her daily schedule is already packed with work, family, and other responsibilities.</a:t>
            </a:r>
          </a:p>
          <a:p>
            <a:pPr marL="457200" marR="0" lvl="0" indent="-317500" algn="l" rtl="0">
              <a:lnSpc>
                <a:spcPct val="100000"/>
              </a:lnSpc>
              <a:spcBef>
                <a:spcPts val="0"/>
              </a:spcBef>
              <a:spcAft>
                <a:spcPts val="0"/>
              </a:spcAft>
              <a:buClr>
                <a:srgbClr val="000000"/>
              </a:buClr>
              <a:buSzPts val="1400"/>
              <a:buFont typeface="Google Sans"/>
              <a:buChar char="●"/>
            </a:pPr>
            <a:endParaRPr sz="1100" i="0" u="none" strike="noStrike" cap="none" dirty="0">
              <a:solidFill>
                <a:srgbClr val="000000"/>
              </a:solidFill>
              <a:latin typeface="Google Sans"/>
              <a:ea typeface="Google Sans"/>
              <a:cs typeface="Google Sans"/>
              <a:sym typeface="Google Sans"/>
            </a:endParaRPr>
          </a:p>
        </p:txBody>
      </p:sp>
      <p:sp>
        <p:nvSpPr>
          <p:cNvPr id="60" name="Google Shape;60;p13"/>
          <p:cNvSpPr txBox="1"/>
          <p:nvPr/>
        </p:nvSpPr>
        <p:spPr>
          <a:xfrm>
            <a:off x="6326475" y="1439962"/>
            <a:ext cx="2522700" cy="1933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800" b="1" i="0" u="none" strike="noStrike" cap="none" dirty="0">
                <a:solidFill>
                  <a:srgbClr val="C5221F"/>
                </a:solidFill>
                <a:latin typeface="Google Sans"/>
                <a:ea typeface="Google Sans"/>
                <a:cs typeface="Google Sans"/>
                <a:sym typeface="Google Sans"/>
              </a:rPr>
              <a:t>Frustrations</a:t>
            </a:r>
            <a:r>
              <a:rPr lang="en" sz="1600" b="1" i="0" u="none" strike="noStrike" cap="none" dirty="0">
                <a:solidFill>
                  <a:schemeClr val="dk1"/>
                </a:solidFill>
                <a:latin typeface="Google Sans"/>
                <a:ea typeface="Google Sans"/>
                <a:cs typeface="Google Sans"/>
                <a:sym typeface="Google Sans"/>
              </a:rPr>
              <a:t> </a:t>
            </a:r>
            <a:endParaRPr sz="1600" b="1" i="0" u="none" strike="noStrike" cap="none" dirty="0">
              <a:solidFill>
                <a:schemeClr val="dk1"/>
              </a:solidFill>
              <a:latin typeface="Google Sans"/>
              <a:ea typeface="Google Sans"/>
              <a:cs typeface="Google Sans"/>
              <a:sym typeface="Google Sans"/>
            </a:endParaRPr>
          </a:p>
          <a:p>
            <a:pPr marL="457200" marR="0" lvl="0" indent="-317500" algn="l" rtl="0">
              <a:lnSpc>
                <a:spcPct val="100000"/>
              </a:lnSpc>
              <a:spcBef>
                <a:spcPts val="0"/>
              </a:spcBef>
              <a:spcAft>
                <a:spcPts val="0"/>
              </a:spcAft>
              <a:buClr>
                <a:schemeClr val="dk1"/>
              </a:buClr>
              <a:buSzPts val="1400"/>
              <a:buFont typeface="Google Sans"/>
              <a:buChar char="●"/>
            </a:pPr>
            <a:r>
              <a:rPr lang="en-US" sz="1200" i="0" u="none" strike="noStrike" cap="none" dirty="0">
                <a:solidFill>
                  <a:schemeClr val="dk1"/>
                </a:solidFill>
                <a:latin typeface="Google Sans"/>
                <a:ea typeface="Google Sans"/>
                <a:cs typeface="Google Sans"/>
                <a:sym typeface="Google Sans"/>
              </a:rPr>
              <a:t>She often finds it challenging to visit physical stores to buy candles and would prefer a more time-efficient option.</a:t>
            </a:r>
          </a:p>
          <a:p>
            <a:pPr marL="457200" marR="0" lvl="0" indent="-317500" algn="l" rtl="0">
              <a:lnSpc>
                <a:spcPct val="100000"/>
              </a:lnSpc>
              <a:spcBef>
                <a:spcPts val="0"/>
              </a:spcBef>
              <a:spcAft>
                <a:spcPts val="0"/>
              </a:spcAft>
              <a:buClr>
                <a:schemeClr val="dk1"/>
              </a:buClr>
              <a:buSzPts val="1400"/>
              <a:buFont typeface="Google Sans"/>
              <a:buChar char="●"/>
            </a:pPr>
            <a:r>
              <a:rPr lang="en-US" sz="1200" i="0" u="none" strike="noStrike" cap="none" dirty="0">
                <a:solidFill>
                  <a:srgbClr val="000000"/>
                </a:solidFill>
                <a:latin typeface="Google Sans"/>
                <a:ea typeface="Google Sans"/>
                <a:cs typeface="Google Sans"/>
                <a:sym typeface="Google Sans"/>
              </a:rPr>
              <a:t>In her local area, she struggles to find a store with a diverse range of candle scents and designs.</a:t>
            </a:r>
            <a:endParaRPr sz="1200" i="0" u="none" strike="noStrike" cap="none" dirty="0">
              <a:solidFill>
                <a:srgbClr val="000000"/>
              </a:solidFill>
              <a:latin typeface="Google Sans"/>
              <a:ea typeface="Google Sans"/>
              <a:cs typeface="Google Sans"/>
              <a:sym typeface="Google Sans"/>
            </a:endParaRPr>
          </a:p>
        </p:txBody>
      </p:sp>
      <p:sp>
        <p:nvSpPr>
          <p:cNvPr id="61" name="Google Shape;61;p13"/>
          <p:cNvSpPr txBox="1"/>
          <p:nvPr/>
        </p:nvSpPr>
        <p:spPr>
          <a:xfrm>
            <a:off x="3651375" y="3547775"/>
            <a:ext cx="5197800" cy="1492576"/>
          </a:xfrm>
          <a:prstGeom prst="rect">
            <a:avLst/>
          </a:prstGeom>
          <a:noFill/>
          <a:ln w="28575" cap="flat" cmpd="sng">
            <a:solidFill>
              <a:srgbClr val="FFD966"/>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200" i="0" u="none" strike="noStrike" cap="none" dirty="0">
                <a:solidFill>
                  <a:srgbClr val="000000"/>
                </a:solidFill>
                <a:latin typeface="Google Sans"/>
                <a:ea typeface="Google Sans"/>
                <a:cs typeface="Google Sans"/>
                <a:sym typeface="Google Sans"/>
              </a:rPr>
              <a:t>Beth, a 35-year-old working mother and X-ray technician in Milwaukee, is constantly on the go, leaving her with little time to shop for candles. Frustrated by her lack of time and limited local options, she decides to search for a mobile app for a candle company that can offer a variety of scents and designs, delivering them to her doorstep. She hopes this app will save her time and provide a personalized shopping experience, allowing her to choose candles that match her preferences and mood.</a:t>
            </a:r>
            <a:endParaRPr sz="1200" i="0" u="none" strike="noStrike" cap="none" dirty="0">
              <a:solidFill>
                <a:srgbClr val="000000"/>
              </a:solidFill>
              <a:latin typeface="Google Sans"/>
              <a:ea typeface="Google Sans"/>
              <a:cs typeface="Google Sans"/>
              <a:sym typeface="Google Sans"/>
            </a:endParaRPr>
          </a:p>
        </p:txBody>
      </p:sp>
      <mc:AlternateContent xmlns:mc="http://schemas.openxmlformats.org/markup-compatibility/2006">
        <mc:Choice xmlns:am3d="http://schemas.microsoft.com/office/drawing/2017/model3d" Requires="am3d">
          <p:graphicFrame>
            <p:nvGraphicFramePr>
              <p:cNvPr id="2" name="3D Model 1" descr="Avatar Female">
                <a:extLst>
                  <a:ext uri="{FF2B5EF4-FFF2-40B4-BE49-F238E27FC236}">
                    <a16:creationId xmlns:a16="http://schemas.microsoft.com/office/drawing/2014/main" id="{F69D6FD6-DA15-F663-170D-608C3D4B653D}"/>
                  </a:ext>
                </a:extLst>
              </p:cNvPr>
              <p:cNvGraphicFramePr>
                <a:graphicFrameLocks noChangeAspect="1"/>
              </p:cNvGraphicFramePr>
              <p:nvPr>
                <p:extLst>
                  <p:ext uri="{D42A27DB-BD31-4B8C-83A1-F6EECF244321}">
                    <p14:modId xmlns:p14="http://schemas.microsoft.com/office/powerpoint/2010/main" val="420884310"/>
                  </p:ext>
                </p:extLst>
              </p:nvPr>
            </p:nvGraphicFramePr>
            <p:xfrm>
              <a:off x="1119190" y="264533"/>
              <a:ext cx="912788" cy="2697335"/>
            </p:xfrm>
            <a:graphic>
              <a:graphicData uri="http://schemas.microsoft.com/office/drawing/2017/model3d">
                <am3d:model3d r:embed="rId3">
                  <am3d:spPr>
                    <a:xfrm>
                      <a:off x="0" y="0"/>
                      <a:ext cx="912788" cy="2697335"/>
                    </a:xfrm>
                    <a:prstGeom prst="rect">
                      <a:avLst/>
                    </a:prstGeom>
                  </am3d:spPr>
                  <am3d:camera>
                    <am3d:pos x="0" y="0" z="52035889"/>
                    <am3d:up dx="0" dy="36000000" dz="0"/>
                    <am3d:lookAt x="0" y="0" z="0"/>
                    <am3d:perspective fov="2700000"/>
                  </am3d:camera>
                  <am3d:trans>
                    <am3d:meterPerModelUnit n="621971" d="1000000"/>
                    <am3d:preTrans dx="-95019" dy="-17857480" dz="1505735"/>
                    <am3d:scale>
                      <am3d:sx n="1000000" d="1000000"/>
                      <am3d:sy n="1000000" d="1000000"/>
                      <am3d:sz n="1000000" d="1000000"/>
                    </am3d:scale>
                    <am3d:rot ax="-174097" ay="1506997" az="-73947"/>
                    <am3d:postTrans dx="0" dy="0" dz="0"/>
                  </am3d:trans>
                  <am3d:raster rName="Office3DRenderer" rVer="16.0.8326">
                    <am3d:blip r:embed="rId4"/>
                  </am3d:raster>
                  <am3d:objViewport viewportSz="285246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Avatar Female">
                <a:extLst>
                  <a:ext uri="{FF2B5EF4-FFF2-40B4-BE49-F238E27FC236}">
                    <a16:creationId xmlns:a16="http://schemas.microsoft.com/office/drawing/2014/main" id="{F69D6FD6-DA15-F663-170D-608C3D4B653D}"/>
                  </a:ext>
                </a:extLst>
              </p:cNvPr>
              <p:cNvPicPr>
                <a:picLocks noGrp="1" noRot="1" noChangeAspect="1" noMove="1" noResize="1" noEditPoints="1" noAdjustHandles="1" noChangeArrowheads="1" noChangeShapeType="1" noCrop="1"/>
              </p:cNvPicPr>
              <p:nvPr/>
            </p:nvPicPr>
            <p:blipFill>
              <a:blip r:embed="rId4"/>
              <a:stretch>
                <a:fillRect/>
              </a:stretch>
            </p:blipFill>
            <p:spPr>
              <a:xfrm>
                <a:off x="1119190" y="264533"/>
                <a:ext cx="912788" cy="2697335"/>
              </a:xfrm>
              <a:prstGeom prst="rect">
                <a:avLst/>
              </a:prstGeom>
            </p:spPr>
          </p:pic>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p:nvPr/>
        </p:nvSpPr>
        <p:spPr>
          <a:xfrm>
            <a:off x="263846" y="234102"/>
            <a:ext cx="2758200" cy="2758200"/>
          </a:xfrm>
          <a:prstGeom prst="rect">
            <a:avLst/>
          </a:prstGeom>
          <a:solidFill>
            <a:schemeClr val="tx2">
              <a:lumMod val="90000"/>
            </a:scheme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a:solidFill>
                <a:srgbClr val="000000"/>
              </a:solidFill>
              <a:latin typeface="Google Sans"/>
              <a:ea typeface="Google Sans"/>
              <a:cs typeface="Google Sans"/>
              <a:sym typeface="Google Sans"/>
            </a:endParaRPr>
          </a:p>
        </p:txBody>
      </p:sp>
      <p:sp>
        <p:nvSpPr>
          <p:cNvPr id="55" name="Google Shape;55;p13"/>
          <p:cNvSpPr txBox="1"/>
          <p:nvPr/>
        </p:nvSpPr>
        <p:spPr>
          <a:xfrm>
            <a:off x="451450" y="3219525"/>
            <a:ext cx="2758200" cy="471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 sz="1900" b="1" dirty="0">
                <a:solidFill>
                  <a:srgbClr val="1967D2"/>
                </a:solidFill>
                <a:latin typeface="Google Sans"/>
                <a:ea typeface="Google Sans"/>
                <a:cs typeface="Google Sans"/>
                <a:sym typeface="Google Sans"/>
              </a:rPr>
              <a:t>Raj</a:t>
            </a:r>
            <a:endParaRPr sz="1800" b="1" i="0" u="none" strike="noStrike" cap="none" dirty="0">
              <a:solidFill>
                <a:srgbClr val="1967D2"/>
              </a:solidFill>
              <a:latin typeface="Google Sans"/>
              <a:ea typeface="Google Sans"/>
              <a:cs typeface="Google Sans"/>
              <a:sym typeface="Google Sans"/>
            </a:endParaRPr>
          </a:p>
        </p:txBody>
      </p:sp>
      <p:sp>
        <p:nvSpPr>
          <p:cNvPr id="56" name="Google Shape;56;p13"/>
          <p:cNvSpPr txBox="1"/>
          <p:nvPr/>
        </p:nvSpPr>
        <p:spPr>
          <a:xfrm>
            <a:off x="323950" y="3614500"/>
            <a:ext cx="1501800" cy="1217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Google Sans"/>
                <a:ea typeface="Google Sans"/>
                <a:cs typeface="Google Sans"/>
                <a:sym typeface="Google Sans"/>
              </a:rPr>
              <a:t>Age: </a:t>
            </a:r>
            <a:endParaRPr sz="1400" b="1" i="0" u="none" strike="noStrike" cap="none" dirty="0">
              <a:solidFill>
                <a:srgbClr val="000000"/>
              </a:solidFill>
              <a:latin typeface="Google Sans"/>
              <a:ea typeface="Google Sans"/>
              <a:cs typeface="Google Sans"/>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Google Sans"/>
                <a:ea typeface="Google Sans"/>
                <a:cs typeface="Google Sans"/>
                <a:sym typeface="Google Sans"/>
              </a:rPr>
              <a:t>Education: </a:t>
            </a:r>
            <a:endParaRPr sz="1400" b="1" i="0" u="none" strike="noStrike" cap="none" dirty="0">
              <a:solidFill>
                <a:srgbClr val="000000"/>
              </a:solidFill>
              <a:latin typeface="Google Sans"/>
              <a:ea typeface="Google Sans"/>
              <a:cs typeface="Google Sans"/>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Google Sans"/>
                <a:ea typeface="Google Sans"/>
                <a:cs typeface="Google Sans"/>
                <a:sym typeface="Google Sans"/>
              </a:rPr>
              <a:t>Hometown: </a:t>
            </a:r>
            <a:endParaRPr sz="1400" b="1" i="0" u="none" strike="noStrike" cap="none" dirty="0">
              <a:solidFill>
                <a:srgbClr val="000000"/>
              </a:solidFill>
              <a:latin typeface="Google Sans"/>
              <a:ea typeface="Google Sans"/>
              <a:cs typeface="Google Sans"/>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Google Sans"/>
                <a:ea typeface="Google Sans"/>
                <a:cs typeface="Google Sans"/>
                <a:sym typeface="Google Sans"/>
              </a:rPr>
              <a:t>Family: </a:t>
            </a:r>
            <a:endParaRPr sz="1400" b="1" i="0" u="none" strike="noStrike" cap="none" dirty="0">
              <a:solidFill>
                <a:srgbClr val="000000"/>
              </a:solidFill>
              <a:latin typeface="Google Sans"/>
              <a:ea typeface="Google Sans"/>
              <a:cs typeface="Google Sans"/>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Google Sans"/>
                <a:ea typeface="Google Sans"/>
                <a:cs typeface="Google Sans"/>
                <a:sym typeface="Google Sans"/>
              </a:rPr>
              <a:t>Occupation:</a:t>
            </a:r>
            <a:endParaRPr sz="1400" b="1" i="0" u="none" strike="noStrike" cap="none" dirty="0">
              <a:solidFill>
                <a:srgbClr val="000000"/>
              </a:solidFill>
              <a:latin typeface="Google Sans"/>
              <a:ea typeface="Google Sans"/>
              <a:cs typeface="Google Sans"/>
              <a:sym typeface="Google Sans"/>
            </a:endParaRPr>
          </a:p>
          <a:p>
            <a:pPr marL="0" marR="0" lvl="0" indent="0" algn="r" rtl="0">
              <a:lnSpc>
                <a:spcPct val="100000"/>
              </a:lnSpc>
              <a:spcBef>
                <a:spcPts val="0"/>
              </a:spcBef>
              <a:spcAft>
                <a:spcPts val="0"/>
              </a:spcAft>
              <a:buClr>
                <a:srgbClr val="000000"/>
              </a:buClr>
              <a:buSzPts val="1400"/>
              <a:buFont typeface="Arial"/>
              <a:buNone/>
            </a:pPr>
            <a:endParaRPr sz="1400" b="1" i="0" u="none" strike="noStrike" cap="none" dirty="0">
              <a:solidFill>
                <a:srgbClr val="000000"/>
              </a:solidFill>
              <a:latin typeface="Google Sans"/>
              <a:ea typeface="Google Sans"/>
              <a:cs typeface="Google Sans"/>
              <a:sym typeface="Google Sans"/>
            </a:endParaRPr>
          </a:p>
        </p:txBody>
      </p:sp>
      <p:sp>
        <p:nvSpPr>
          <p:cNvPr id="57" name="Google Shape;57;p13"/>
          <p:cNvSpPr txBox="1"/>
          <p:nvPr/>
        </p:nvSpPr>
        <p:spPr>
          <a:xfrm>
            <a:off x="1705737" y="2991082"/>
            <a:ext cx="1817400" cy="12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dirty="0">
              <a:solidFill>
                <a:srgbClr val="000000"/>
              </a:solidFill>
              <a:latin typeface="Google Sans"/>
              <a:ea typeface="Google Sans"/>
              <a:cs typeface="Google Sans"/>
              <a:sym typeface="Google Sans"/>
            </a:endParaRPr>
          </a:p>
          <a:p>
            <a:pPr marL="0" marR="0" lvl="0" indent="0" algn="l" rtl="0">
              <a:lnSpc>
                <a:spcPct val="100000"/>
              </a:lnSpc>
              <a:spcBef>
                <a:spcPts val="0"/>
              </a:spcBef>
              <a:spcAft>
                <a:spcPts val="0"/>
              </a:spcAft>
              <a:buClr>
                <a:schemeClr val="dk1"/>
              </a:buClr>
              <a:buSzPts val="1100"/>
              <a:buFont typeface="Arial"/>
              <a:buNone/>
            </a:pPr>
            <a:endParaRPr sz="1400" i="0" u="none" strike="noStrike" cap="none" dirty="0">
              <a:solidFill>
                <a:schemeClr val="dk1"/>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400"/>
              <a:buFont typeface="Arial"/>
              <a:buNone/>
            </a:pPr>
            <a:endParaRPr sz="1400" i="0" u="none" strike="noStrike" cap="none" dirty="0">
              <a:solidFill>
                <a:srgbClr val="000000"/>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400"/>
              <a:buFont typeface="Arial"/>
              <a:buNone/>
            </a:pPr>
            <a:r>
              <a:rPr lang="en-US" dirty="0">
                <a:latin typeface="Google Sans"/>
                <a:ea typeface="Google Sans"/>
                <a:cs typeface="Google Sans"/>
                <a:sym typeface="Google Sans"/>
              </a:rPr>
              <a:t>22</a:t>
            </a:r>
          </a:p>
          <a:p>
            <a:pPr marL="0" marR="0" lvl="0" indent="0" algn="l" rtl="0">
              <a:lnSpc>
                <a:spcPct val="100000"/>
              </a:lnSpc>
              <a:spcBef>
                <a:spcPts val="0"/>
              </a:spcBef>
              <a:spcAft>
                <a:spcPts val="0"/>
              </a:spcAft>
              <a:buClr>
                <a:srgbClr val="000000"/>
              </a:buClr>
              <a:buSzPts val="1400"/>
              <a:buFont typeface="Arial"/>
              <a:buNone/>
            </a:pPr>
            <a:r>
              <a:rPr lang="en-US" dirty="0">
                <a:latin typeface="Google Sans"/>
                <a:ea typeface="Google Sans"/>
                <a:cs typeface="Google Sans"/>
                <a:sym typeface="Google Sans"/>
              </a:rPr>
              <a:t>Masters</a:t>
            </a:r>
            <a:endParaRPr lang="en-US" sz="1400" i="0" u="none" strike="noStrike" cap="none" dirty="0">
              <a:solidFill>
                <a:srgbClr val="000000"/>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400"/>
              <a:buFont typeface="Arial"/>
              <a:buNone/>
            </a:pPr>
            <a:r>
              <a:rPr lang="en-US" sz="1400" i="0" u="none" strike="noStrike" cap="none" dirty="0">
                <a:solidFill>
                  <a:srgbClr val="000000"/>
                </a:solidFill>
                <a:latin typeface="Google Sans"/>
                <a:ea typeface="Google Sans"/>
                <a:cs typeface="Google Sans"/>
                <a:sym typeface="Google Sans"/>
              </a:rPr>
              <a:t>Philadelphia, PA</a:t>
            </a:r>
          </a:p>
          <a:p>
            <a:pPr marL="0" marR="0" lvl="0" indent="0" algn="l" rtl="0">
              <a:lnSpc>
                <a:spcPct val="100000"/>
              </a:lnSpc>
              <a:spcBef>
                <a:spcPts val="0"/>
              </a:spcBef>
              <a:spcAft>
                <a:spcPts val="0"/>
              </a:spcAft>
              <a:buClr>
                <a:srgbClr val="000000"/>
              </a:buClr>
              <a:buSzPts val="1400"/>
              <a:buFont typeface="Arial"/>
              <a:buNone/>
            </a:pPr>
            <a:r>
              <a:rPr lang="en-US" dirty="0">
                <a:latin typeface="Google Sans"/>
                <a:ea typeface="Google Sans"/>
                <a:cs typeface="Google Sans"/>
                <a:sym typeface="Google Sans"/>
              </a:rPr>
              <a:t>2 Sisters</a:t>
            </a:r>
          </a:p>
          <a:p>
            <a:pPr marL="0" marR="0" lvl="0" indent="0" algn="l" rtl="0">
              <a:lnSpc>
                <a:spcPct val="100000"/>
              </a:lnSpc>
              <a:spcBef>
                <a:spcPts val="0"/>
              </a:spcBef>
              <a:spcAft>
                <a:spcPts val="0"/>
              </a:spcAft>
              <a:buClr>
                <a:srgbClr val="000000"/>
              </a:buClr>
              <a:buSzPts val="1400"/>
              <a:buFont typeface="Arial"/>
              <a:buNone/>
            </a:pPr>
            <a:r>
              <a:rPr lang="en-US" dirty="0">
                <a:latin typeface="Google Sans"/>
                <a:ea typeface="Google Sans"/>
                <a:cs typeface="Google Sans"/>
                <a:sym typeface="Google Sans"/>
              </a:rPr>
              <a:t>Student, TA</a:t>
            </a:r>
            <a:endParaRPr sz="1400" i="0" u="none" strike="noStrike" cap="none" dirty="0">
              <a:solidFill>
                <a:srgbClr val="000000"/>
              </a:solidFill>
              <a:latin typeface="Google Sans"/>
              <a:ea typeface="Google Sans"/>
              <a:cs typeface="Google Sans"/>
              <a:sym typeface="Google Sans"/>
            </a:endParaRPr>
          </a:p>
        </p:txBody>
      </p:sp>
      <p:sp>
        <p:nvSpPr>
          <p:cNvPr id="58" name="Google Shape;58;p13"/>
          <p:cNvSpPr txBox="1"/>
          <p:nvPr/>
        </p:nvSpPr>
        <p:spPr>
          <a:xfrm>
            <a:off x="3651375" y="284681"/>
            <a:ext cx="5035800" cy="90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i="1" u="none" strike="noStrike" cap="none" dirty="0">
                <a:solidFill>
                  <a:srgbClr val="000000"/>
                </a:solidFill>
                <a:latin typeface="Google Sans"/>
                <a:ea typeface="Google Sans"/>
                <a:cs typeface="Google Sans"/>
                <a:sym typeface="Google Sans"/>
              </a:rPr>
              <a:t>“No one really understands how frustrating it can be to want to go out and do something and not be able to.”</a:t>
            </a:r>
            <a:endParaRPr sz="1800" i="1" u="none" strike="noStrike" cap="none" dirty="0">
              <a:solidFill>
                <a:srgbClr val="000000"/>
              </a:solidFill>
              <a:latin typeface="Google Sans"/>
              <a:ea typeface="Google Sans"/>
              <a:cs typeface="Google Sans"/>
              <a:sym typeface="Google Sans"/>
            </a:endParaRPr>
          </a:p>
        </p:txBody>
      </p:sp>
      <p:sp>
        <p:nvSpPr>
          <p:cNvPr id="59" name="Google Shape;59;p13"/>
          <p:cNvSpPr txBox="1"/>
          <p:nvPr/>
        </p:nvSpPr>
        <p:spPr>
          <a:xfrm>
            <a:off x="3324462" y="1144859"/>
            <a:ext cx="2522700" cy="1933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600" b="1" i="0" u="none" strike="noStrike" cap="none" dirty="0">
                <a:solidFill>
                  <a:srgbClr val="196702"/>
                </a:solidFill>
                <a:latin typeface="Google Sans"/>
                <a:ea typeface="Google Sans"/>
                <a:cs typeface="Google Sans"/>
                <a:sym typeface="Google Sans"/>
              </a:rPr>
              <a:t>Goals</a:t>
            </a:r>
            <a:r>
              <a:rPr lang="en" i="0" u="none" strike="noStrike" cap="none" dirty="0">
                <a:solidFill>
                  <a:srgbClr val="000000"/>
                </a:solidFill>
                <a:latin typeface="Google Sans"/>
                <a:ea typeface="Google Sans"/>
                <a:cs typeface="Google Sans"/>
                <a:sym typeface="Google Sans"/>
              </a:rPr>
              <a:t> </a:t>
            </a:r>
            <a:endParaRPr i="0" u="none" strike="noStrike" cap="none" dirty="0">
              <a:solidFill>
                <a:srgbClr val="000000"/>
              </a:solidFill>
              <a:latin typeface="Google Sans"/>
              <a:ea typeface="Google Sans"/>
              <a:cs typeface="Google Sans"/>
              <a:sym typeface="Google Sans"/>
            </a:endParaRPr>
          </a:p>
          <a:p>
            <a:pPr marL="457200" marR="0" lvl="0" indent="-317500" algn="l" rtl="0">
              <a:lnSpc>
                <a:spcPct val="100000"/>
              </a:lnSpc>
              <a:spcBef>
                <a:spcPts val="0"/>
              </a:spcBef>
              <a:spcAft>
                <a:spcPts val="0"/>
              </a:spcAft>
              <a:buClr>
                <a:srgbClr val="000000"/>
              </a:buClr>
              <a:buSzPts val="1400"/>
              <a:buFont typeface="Google Sans"/>
              <a:buChar char="●"/>
            </a:pPr>
            <a:r>
              <a:rPr lang="en-US" sz="1100" dirty="0">
                <a:latin typeface="Google Sans"/>
                <a:ea typeface="Google Sans"/>
                <a:cs typeface="Google Sans"/>
                <a:sym typeface="Google Sans"/>
              </a:rPr>
              <a:t>He w</a:t>
            </a:r>
            <a:r>
              <a:rPr lang="en-US" sz="1100" i="0" u="none" strike="noStrike" cap="none" dirty="0">
                <a:solidFill>
                  <a:srgbClr val="000000"/>
                </a:solidFill>
                <a:latin typeface="Google Sans"/>
                <a:ea typeface="Google Sans"/>
                <a:cs typeface="Google Sans"/>
                <a:sym typeface="Google Sans"/>
              </a:rPr>
              <a:t>ants a convenient and safe way to purchase candles on mobile, due to his immunocompromised condition and frequent hospital stays. </a:t>
            </a:r>
          </a:p>
          <a:p>
            <a:pPr marL="457200" marR="0" lvl="0" indent="-317500" algn="l" rtl="0">
              <a:lnSpc>
                <a:spcPct val="100000"/>
              </a:lnSpc>
              <a:spcBef>
                <a:spcPts val="0"/>
              </a:spcBef>
              <a:spcAft>
                <a:spcPts val="0"/>
              </a:spcAft>
              <a:buClr>
                <a:srgbClr val="000000"/>
              </a:buClr>
              <a:buSzPts val="1400"/>
              <a:buFont typeface="Google Sans"/>
              <a:buChar char="●"/>
            </a:pPr>
            <a:r>
              <a:rPr lang="en-US" sz="1100" i="0" u="none" strike="noStrike" cap="none" dirty="0">
                <a:solidFill>
                  <a:srgbClr val="000000"/>
                </a:solidFill>
                <a:latin typeface="Google Sans"/>
                <a:ea typeface="Google Sans"/>
                <a:cs typeface="Google Sans"/>
                <a:sym typeface="Google Sans"/>
              </a:rPr>
              <a:t>He seeks a platform that offers a wide variety of candle options, allowing him to choose thoughtful and personalized gifts for his sisters.</a:t>
            </a:r>
            <a:endParaRPr sz="1100" i="0" u="none" strike="noStrike" cap="none" dirty="0">
              <a:solidFill>
                <a:srgbClr val="000000"/>
              </a:solidFill>
              <a:latin typeface="Google Sans"/>
              <a:ea typeface="Google Sans"/>
              <a:cs typeface="Google Sans"/>
              <a:sym typeface="Google Sans"/>
            </a:endParaRPr>
          </a:p>
        </p:txBody>
      </p:sp>
      <p:sp>
        <p:nvSpPr>
          <p:cNvPr id="60" name="Google Shape;60;p13"/>
          <p:cNvSpPr txBox="1"/>
          <p:nvPr/>
        </p:nvSpPr>
        <p:spPr>
          <a:xfrm>
            <a:off x="6357454" y="1333579"/>
            <a:ext cx="2522700" cy="1933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600" b="1" i="0" u="none" strike="noStrike" cap="none" dirty="0">
                <a:solidFill>
                  <a:srgbClr val="C5221F"/>
                </a:solidFill>
                <a:latin typeface="Google Sans"/>
                <a:ea typeface="Google Sans"/>
                <a:cs typeface="Google Sans"/>
                <a:sym typeface="Google Sans"/>
              </a:rPr>
              <a:t>Frustrations</a:t>
            </a:r>
            <a:r>
              <a:rPr lang="en" b="1" i="0" u="none" strike="noStrike" cap="none" dirty="0">
                <a:solidFill>
                  <a:schemeClr val="dk1"/>
                </a:solidFill>
                <a:latin typeface="Google Sans"/>
                <a:ea typeface="Google Sans"/>
                <a:cs typeface="Google Sans"/>
                <a:sym typeface="Google Sans"/>
              </a:rPr>
              <a:t> </a:t>
            </a:r>
            <a:endParaRPr b="1" i="0" u="none" strike="noStrike" cap="none" dirty="0">
              <a:solidFill>
                <a:schemeClr val="dk1"/>
              </a:solidFill>
              <a:latin typeface="Google Sans"/>
              <a:ea typeface="Google Sans"/>
              <a:cs typeface="Google Sans"/>
              <a:sym typeface="Google Sans"/>
            </a:endParaRPr>
          </a:p>
          <a:p>
            <a:pPr marL="457200" marR="0" lvl="0" indent="-317500" algn="l" rtl="0">
              <a:lnSpc>
                <a:spcPct val="100000"/>
              </a:lnSpc>
              <a:spcBef>
                <a:spcPts val="0"/>
              </a:spcBef>
              <a:spcAft>
                <a:spcPts val="0"/>
              </a:spcAft>
              <a:buClr>
                <a:schemeClr val="dk1"/>
              </a:buClr>
              <a:buSzPts val="1400"/>
              <a:buFont typeface="Google Sans"/>
              <a:buChar char="●"/>
            </a:pPr>
            <a:r>
              <a:rPr lang="en-US" sz="1100" i="0" u="none" strike="noStrike" cap="none" dirty="0">
                <a:solidFill>
                  <a:schemeClr val="dk1"/>
                </a:solidFill>
                <a:latin typeface="Google Sans"/>
                <a:ea typeface="Google Sans"/>
                <a:cs typeface="Google Sans"/>
                <a:sym typeface="Google Sans"/>
              </a:rPr>
              <a:t>His immunocompromised condition makes it risky for him to visit physical stores or crowded places, limiting his ability to buy gifts for his sisters.</a:t>
            </a:r>
          </a:p>
          <a:p>
            <a:pPr marL="457200" marR="0" lvl="0" indent="-317500" algn="l" rtl="0">
              <a:lnSpc>
                <a:spcPct val="100000"/>
              </a:lnSpc>
              <a:spcBef>
                <a:spcPts val="0"/>
              </a:spcBef>
              <a:spcAft>
                <a:spcPts val="0"/>
              </a:spcAft>
              <a:buClr>
                <a:schemeClr val="dk1"/>
              </a:buClr>
              <a:buSzPts val="1400"/>
              <a:buFont typeface="Google Sans"/>
              <a:buChar char="●"/>
            </a:pPr>
            <a:r>
              <a:rPr lang="en-US" sz="1100" i="0" u="none" strike="noStrike" cap="none" dirty="0">
                <a:solidFill>
                  <a:srgbClr val="000000"/>
                </a:solidFill>
                <a:latin typeface="Google Sans"/>
                <a:ea typeface="Google Sans"/>
                <a:cs typeface="Google Sans"/>
                <a:sym typeface="Google Sans"/>
              </a:rPr>
              <a:t>When he shops on mobile, he often finds that many platforms offer a limited selection of candles, and no personalization.</a:t>
            </a:r>
            <a:endParaRPr sz="1100" i="0" u="none" strike="noStrike" cap="none" dirty="0">
              <a:solidFill>
                <a:srgbClr val="000000"/>
              </a:solidFill>
              <a:latin typeface="Google Sans"/>
              <a:ea typeface="Google Sans"/>
              <a:cs typeface="Google Sans"/>
              <a:sym typeface="Google Sans"/>
            </a:endParaRPr>
          </a:p>
        </p:txBody>
      </p:sp>
      <p:sp>
        <p:nvSpPr>
          <p:cNvPr id="61" name="Google Shape;61;p13"/>
          <p:cNvSpPr txBox="1"/>
          <p:nvPr/>
        </p:nvSpPr>
        <p:spPr>
          <a:xfrm>
            <a:off x="3651375" y="3547775"/>
            <a:ext cx="5197800" cy="1477708"/>
          </a:xfrm>
          <a:prstGeom prst="rect">
            <a:avLst/>
          </a:prstGeom>
          <a:noFill/>
          <a:ln w="28575" cap="flat" cmpd="sng">
            <a:solidFill>
              <a:srgbClr val="FFD966"/>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200" i="0" u="none" strike="noStrike" cap="none" dirty="0">
                <a:solidFill>
                  <a:srgbClr val="000000"/>
                </a:solidFill>
                <a:latin typeface="Google Sans"/>
                <a:ea typeface="Google Sans"/>
                <a:cs typeface="Google Sans"/>
                <a:sym typeface="Google Sans"/>
              </a:rPr>
              <a:t>Raj, a 22-year-old student living in Philadelphia with an immunocompromised condition, faces challenges due to poor health. </a:t>
            </a:r>
            <a:r>
              <a:rPr lang="en-US" sz="1200" dirty="0">
                <a:latin typeface="Google Sans"/>
                <a:ea typeface="Google Sans"/>
                <a:cs typeface="Google Sans"/>
                <a:sym typeface="Google Sans"/>
              </a:rPr>
              <a:t>He wants</a:t>
            </a:r>
            <a:r>
              <a:rPr lang="en-US" sz="1200" i="0" u="none" strike="noStrike" cap="none" dirty="0">
                <a:solidFill>
                  <a:srgbClr val="000000"/>
                </a:solidFill>
                <a:latin typeface="Google Sans"/>
                <a:ea typeface="Google Sans"/>
                <a:cs typeface="Google Sans"/>
                <a:sym typeface="Google Sans"/>
              </a:rPr>
              <a:t> to express his appreciation for his two sisters, who adore candles, and seeks to buy them as gifts. However, his health limitations and fear of exposure in public stores frustrate him. </a:t>
            </a:r>
            <a:r>
              <a:rPr lang="en-US" sz="1200" dirty="0">
                <a:latin typeface="Google Sans"/>
                <a:ea typeface="Google Sans"/>
                <a:cs typeface="Google Sans"/>
                <a:sym typeface="Google Sans"/>
              </a:rPr>
              <a:t>H</a:t>
            </a:r>
            <a:r>
              <a:rPr lang="en-US" sz="1200" i="0" u="none" strike="noStrike" cap="none" dirty="0">
                <a:solidFill>
                  <a:srgbClr val="000000"/>
                </a:solidFill>
                <a:latin typeface="Google Sans"/>
                <a:ea typeface="Google Sans"/>
                <a:cs typeface="Google Sans"/>
                <a:sym typeface="Google Sans"/>
              </a:rPr>
              <a:t>e discovers a mobile sales app for a candle company. This app offers a diverse selection of candles for thoughtful gifting and allows him to shop safely from home. </a:t>
            </a:r>
            <a:endParaRPr sz="1200" i="0" u="none" strike="noStrike" cap="none" dirty="0">
              <a:solidFill>
                <a:srgbClr val="000000"/>
              </a:solidFill>
              <a:latin typeface="Google Sans"/>
              <a:ea typeface="Google Sans"/>
              <a:cs typeface="Google Sans"/>
              <a:sym typeface="Google Sans"/>
            </a:endParaRPr>
          </a:p>
        </p:txBody>
      </p:sp>
      <mc:AlternateContent xmlns:mc="http://schemas.openxmlformats.org/markup-compatibility/2006">
        <mc:Choice xmlns:am3d="http://schemas.microsoft.com/office/drawing/2017/model3d" Requires="am3d">
          <p:graphicFrame>
            <p:nvGraphicFramePr>
              <p:cNvPr id="5" name="3D Model 4" descr="Modern Sleigh Bed">
                <a:extLst>
                  <a:ext uri="{FF2B5EF4-FFF2-40B4-BE49-F238E27FC236}">
                    <a16:creationId xmlns:a16="http://schemas.microsoft.com/office/drawing/2014/main" id="{48E61D3D-FED8-512F-ECEA-31DD5FF71FEF}"/>
                  </a:ext>
                </a:extLst>
              </p:cNvPr>
              <p:cNvGraphicFramePr/>
              <p:nvPr>
                <p:extLst>
                  <p:ext uri="{D42A27DB-BD31-4B8C-83A1-F6EECF244321}">
                    <p14:modId xmlns:p14="http://schemas.microsoft.com/office/powerpoint/2010/main" val="2451639013"/>
                  </p:ext>
                </p:extLst>
              </p:nvPr>
            </p:nvGraphicFramePr>
            <p:xfrm>
              <a:off x="294825" y="1144859"/>
              <a:ext cx="2675100" cy="1792669"/>
            </p:xfrm>
            <a:graphic>
              <a:graphicData uri="http://schemas.microsoft.com/office/drawing/2017/model3d">
                <am3d:model3d r:embed="rId3">
                  <am3d:spPr>
                    <a:xfrm>
                      <a:off x="0" y="0"/>
                      <a:ext cx="2675100" cy="1792669"/>
                    </a:xfrm>
                    <a:prstGeom prst="rect">
                      <a:avLst/>
                    </a:prstGeom>
                  </am3d:spPr>
                  <am3d:camera>
                    <am3d:pos x="0" y="0" z="63479875"/>
                    <am3d:up dx="0" dy="36000000" dz="0"/>
                    <am3d:lookAt x="0" y="0" z="0"/>
                    <am3d:perspective fov="2700000"/>
                  </am3d:camera>
                  <am3d:trans>
                    <am3d:meterPerModelUnit n="5136932" d="1000000"/>
                    <am3d:preTrans dx="0" dy="-9469251" dz="145709"/>
                    <am3d:scale>
                      <am3d:sx n="1000000" d="1000000"/>
                      <am3d:sy n="1000000" d="1000000"/>
                      <am3d:sz n="1000000" d="1000000"/>
                    </am3d:scale>
                    <am3d:rot/>
                    <am3d:postTrans dx="0" dy="0" dz="0"/>
                  </am3d:trans>
                  <am3d:raster rName="Office3DRenderer" rVer="16.0.8326">
                    <am3d:blip r:embed="rId4"/>
                  </am3d:raster>
                  <am3d:objViewport viewportSz="31025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Modern Sleigh Bed">
                <a:extLst>
                  <a:ext uri="{FF2B5EF4-FFF2-40B4-BE49-F238E27FC236}">
                    <a16:creationId xmlns:a16="http://schemas.microsoft.com/office/drawing/2014/main" id="{48E61D3D-FED8-512F-ECEA-31DD5FF71FEF}"/>
                  </a:ext>
                </a:extLst>
              </p:cNvPr>
              <p:cNvPicPr>
                <a:picLocks noGrp="1" noRot="1" noChangeAspect="1" noMove="1" noResize="1" noEditPoints="1" noAdjustHandles="1" noChangeArrowheads="1" noChangeShapeType="1" noCrop="1"/>
              </p:cNvPicPr>
              <p:nvPr/>
            </p:nvPicPr>
            <p:blipFill>
              <a:blip r:embed="rId4"/>
              <a:stretch>
                <a:fillRect/>
              </a:stretch>
            </p:blipFill>
            <p:spPr>
              <a:xfrm>
                <a:off x="294825" y="1144859"/>
                <a:ext cx="2675100" cy="1792669"/>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 Model 3" descr="Sitting Male">
                <a:extLst>
                  <a:ext uri="{FF2B5EF4-FFF2-40B4-BE49-F238E27FC236}">
                    <a16:creationId xmlns:a16="http://schemas.microsoft.com/office/drawing/2014/main" id="{543DB553-7B9F-5468-854D-DCE6899BF0C1}"/>
                  </a:ext>
                </a:extLst>
              </p:cNvPr>
              <p:cNvGraphicFramePr/>
              <p:nvPr>
                <p:extLst>
                  <p:ext uri="{D42A27DB-BD31-4B8C-83A1-F6EECF244321}">
                    <p14:modId xmlns:p14="http://schemas.microsoft.com/office/powerpoint/2010/main" val="2237345223"/>
                  </p:ext>
                </p:extLst>
              </p:nvPr>
            </p:nvGraphicFramePr>
            <p:xfrm>
              <a:off x="1074850" y="24394"/>
              <a:ext cx="888426" cy="2758200"/>
            </p:xfrm>
            <a:graphic>
              <a:graphicData uri="http://schemas.microsoft.com/office/drawing/2017/model3d">
                <am3d:model3d r:embed="rId5">
                  <am3d:spPr>
                    <a:xfrm>
                      <a:off x="0" y="0"/>
                      <a:ext cx="888426" cy="2758200"/>
                    </a:xfrm>
                    <a:prstGeom prst="rect">
                      <a:avLst/>
                    </a:prstGeom>
                  </am3d:spPr>
                  <am3d:camera>
                    <am3d:pos x="0" y="0" z="58898876"/>
                    <am3d:up dx="0" dy="36000000" dz="0"/>
                    <am3d:lookAt x="0" y="0" z="0"/>
                    <am3d:perspective fov="2700000"/>
                  </am3d:camera>
                  <am3d:trans>
                    <am3d:meterPerModelUnit n="910782" d="1000000"/>
                    <am3d:preTrans dx="678551" dy="-19060719" dz="-3817668"/>
                    <am3d:scale>
                      <am3d:sx n="1000000" d="1000000"/>
                      <am3d:sy n="1000000" d="1000000"/>
                      <am3d:sz n="1000000" d="1000000"/>
                    </am3d:scale>
                    <am3d:rot/>
                    <am3d:postTrans dx="0" dy="0" dz="0"/>
                  </am3d:trans>
                  <am3d:raster rName="Office3DRenderer" rVer="16.0.8326">
                    <am3d:blip r:embed="rId6"/>
                  </am3d:raster>
                  <am3d:objViewport viewportSz="238887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Sitting Male">
                <a:extLst>
                  <a:ext uri="{FF2B5EF4-FFF2-40B4-BE49-F238E27FC236}">
                    <a16:creationId xmlns:a16="http://schemas.microsoft.com/office/drawing/2014/main" id="{543DB553-7B9F-5468-854D-DCE6899BF0C1}"/>
                  </a:ext>
                </a:extLst>
              </p:cNvPr>
              <p:cNvPicPr>
                <a:picLocks noGrp="1" noRot="1" noChangeAspect="1" noMove="1" noResize="1" noEditPoints="1" noAdjustHandles="1" noChangeArrowheads="1" noChangeShapeType="1" noCrop="1"/>
              </p:cNvPicPr>
              <p:nvPr/>
            </p:nvPicPr>
            <p:blipFill>
              <a:blip r:embed="rId6"/>
              <a:stretch>
                <a:fillRect/>
              </a:stretch>
            </p:blipFill>
            <p:spPr>
              <a:xfrm>
                <a:off x="1074850" y="24394"/>
                <a:ext cx="888426" cy="275820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6" name="3D Model 5" descr="Mobile phone">
                <a:extLst>
                  <a:ext uri="{FF2B5EF4-FFF2-40B4-BE49-F238E27FC236}">
                    <a16:creationId xmlns:a16="http://schemas.microsoft.com/office/drawing/2014/main" id="{B7F0CDC9-AC7C-47E7-8D6C-D16C3FC53601}"/>
                  </a:ext>
                </a:extLst>
              </p:cNvPr>
              <p:cNvGraphicFramePr>
                <a:graphicFrameLocks noChangeAspect="1"/>
              </p:cNvGraphicFramePr>
              <p:nvPr>
                <p:extLst>
                  <p:ext uri="{D42A27DB-BD31-4B8C-83A1-F6EECF244321}">
                    <p14:modId xmlns:p14="http://schemas.microsoft.com/office/powerpoint/2010/main" val="2586040564"/>
                  </p:ext>
                </p:extLst>
              </p:nvPr>
            </p:nvGraphicFramePr>
            <p:xfrm>
              <a:off x="1642946" y="1328408"/>
              <a:ext cx="239625" cy="327184"/>
            </p:xfrm>
            <a:graphic>
              <a:graphicData uri="http://schemas.microsoft.com/office/drawing/2017/model3d">
                <am3d:model3d r:embed="rId7">
                  <am3d:spPr>
                    <a:xfrm>
                      <a:off x="0" y="0"/>
                      <a:ext cx="239625" cy="327184"/>
                    </a:xfrm>
                    <a:prstGeom prst="rect">
                      <a:avLst/>
                    </a:prstGeom>
                  </am3d:spPr>
                  <am3d:camera>
                    <am3d:pos x="0" y="0" z="52500700"/>
                    <am3d:up dx="0" dy="36000000" dz="0"/>
                    <am3d:lookAt x="0" y="0" z="0"/>
                    <am3d:perspective fov="2700000"/>
                  </am3d:camera>
                  <am3d:trans>
                    <am3d:meterPerModelUnit n="32307497" d="1000000"/>
                    <am3d:preTrans dx="-44610" dy="-17992235" dz="888902"/>
                    <am3d:scale>
                      <am3d:sx n="1000000" d="1000000"/>
                      <am3d:sy n="1000000" d="1000000"/>
                      <am3d:sz n="1000000" d="1000000"/>
                    </am3d:scale>
                    <am3d:rot ax="9494654" ay="-401525" az="-10640227"/>
                    <am3d:postTrans dx="0" dy="0" dz="0"/>
                  </am3d:trans>
                  <am3d:raster rName="Office3DRenderer" rVer="16.0.8326">
                    <am3d:blip r:embed="rId8"/>
                  </am3d:raster>
                  <am3d:objViewport viewportSz="36997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Mobile phone">
                <a:extLst>
                  <a:ext uri="{FF2B5EF4-FFF2-40B4-BE49-F238E27FC236}">
                    <a16:creationId xmlns:a16="http://schemas.microsoft.com/office/drawing/2014/main" id="{B7F0CDC9-AC7C-47E7-8D6C-D16C3FC53601}"/>
                  </a:ext>
                </a:extLst>
              </p:cNvPr>
              <p:cNvPicPr>
                <a:picLocks noGrp="1" noRot="1" noChangeAspect="1" noMove="1" noResize="1" noEditPoints="1" noAdjustHandles="1" noChangeArrowheads="1" noChangeShapeType="1" noCrop="1"/>
              </p:cNvPicPr>
              <p:nvPr/>
            </p:nvPicPr>
            <p:blipFill>
              <a:blip r:embed="rId8"/>
              <a:stretch>
                <a:fillRect/>
              </a:stretch>
            </p:blipFill>
            <p:spPr>
              <a:xfrm>
                <a:off x="1642946" y="1328408"/>
                <a:ext cx="239625" cy="327184"/>
              </a:xfrm>
              <a:prstGeom prst="rect">
                <a:avLst/>
              </a:prstGeom>
            </p:spPr>
          </p:pic>
        </mc:Fallback>
      </mc:AlternateContent>
    </p:spTree>
    <p:extLst>
      <p:ext uri="{BB962C8B-B14F-4D97-AF65-F5344CB8AC3E}">
        <p14:creationId xmlns:p14="http://schemas.microsoft.com/office/powerpoint/2010/main" val="254507589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TotalTime>
  <Words>462</Words>
  <Application>Microsoft Office PowerPoint</Application>
  <PresentationFormat>On-screen Show (16:9)</PresentationFormat>
  <Paragraphs>44</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Google Sans</vt:lpstr>
      <vt:lpstr>Arial</vt:lpstr>
      <vt:lpstr>Simple Light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Alison Mazzarella</dc:creator>
  <cp:lastModifiedBy>Alison Mazzarella</cp:lastModifiedBy>
  <cp:revision>14</cp:revision>
  <dcterms:modified xsi:type="dcterms:W3CDTF">2023-09-13T14:58:23Z</dcterms:modified>
</cp:coreProperties>
</file>